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10.xml" ContentType="application/vnd.openxmlformats-officedocument.theme+xml"/>
  <Override PartName="/ppt/theme/theme5.xml" ContentType="application/vnd.openxmlformats-officedocument.theme+xml"/>
  <Override PartName="/ppt/theme/theme11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_rels/notesSlide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12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10.png" ContentType="image/png"/>
  <Override PartName="/ppt/media/image37.png" ContentType="image/png"/>
  <Override PartName="/ppt/media/image7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119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97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</p:sldMasterIdLst>
  <p:notesMasterIdLst>
    <p:notesMasterId r:id="rId12"/>
  </p:notes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notesMaster" Target="notesMasters/notesMaster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1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1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13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14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15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9E429DEE-44E0-4A10-B9CB-C0D230EB0674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69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9788034-C400-4FAF-9E33-F38E17926934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96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057BC23-88F5-48F1-A0D0-48516E460481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72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B5EF16B-1371-4B0E-9159-2293451DD146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75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F9FB8DE-C277-46B4-BF88-BA8442AD6119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78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FB305C2-C9D7-49D7-BDEF-EA8F2D22A0AC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81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090FE96-37F0-4BB2-A979-DFB56B485659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84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7CFDCAC-00B4-47E0-8018-021125686776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8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87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374E5AF-0209-4400-890B-321F0BC75A86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8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90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9E67FD5-FD62-4CA1-88AF-1FD8771939B9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59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93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E46CABE-9EB6-4628-867A-E11DD0CC1B82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9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6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1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4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5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6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7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8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2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5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6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7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8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9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5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6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Relationship Id="rId5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11.xml"/><Relationship Id="rId8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20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9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4.xml"/><Relationship Id="rId15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97.xml"/><Relationship Id="rId6" Type="http://schemas.openxmlformats.org/officeDocument/2006/relationships/slideLayout" Target="../slideLayouts/slideLayout98.xml"/><Relationship Id="rId7" Type="http://schemas.openxmlformats.org/officeDocument/2006/relationships/slideLayout" Target="../slideLayouts/slideLayout99.xml"/><Relationship Id="rId8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4.xml"/><Relationship Id="rId13" Type="http://schemas.openxmlformats.org/officeDocument/2006/relationships/slideLayout" Target="../slideLayouts/slideLayout105.xml"/><Relationship Id="rId14" Type="http://schemas.openxmlformats.org/officeDocument/2006/relationships/slideLayout" Target="../slideLayouts/slideLayout106.xml"/><Relationship Id="rId15" Type="http://schemas.openxmlformats.org/officeDocument/2006/relationships/slideLayout" Target="../slideLayouts/slideLayout107.xml"/><Relationship Id="rId16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370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1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7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42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83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124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165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6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206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247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8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288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9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329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0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880" cy="410760"/>
          </a:xfrm>
          <a:prstGeom prst="rect">
            <a:avLst/>
          </a:prstGeom>
          <a:ln w="0">
            <a:noFill/>
          </a:ln>
        </p:spPr>
      </p:pic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09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slideLayout" Target="../slideLayouts/slideLayout10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slideLayout" Target="../slideLayouts/slideLayout25.xml"/><Relationship Id="rId7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37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slideLayout" Target="../slideLayouts/slideLayout49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slideLayout" Target="../slideLayouts/slideLayout61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7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85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slideLayout" Target="../slideLayouts/slideLayout97.xml"/><Relationship Id="rId5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5680" cy="8228880"/>
          </a:xfrm>
          <a:prstGeom prst="rect">
            <a:avLst/>
          </a:prstGeom>
          <a:ln w="0">
            <a:noFill/>
          </a:ln>
        </p:spPr>
      </p:pic>
      <p:sp>
        <p:nvSpPr>
          <p:cNvPr id="417" name="Text 1"/>
          <p:cNvSpPr/>
          <p:nvPr/>
        </p:nvSpPr>
        <p:spPr>
          <a:xfrm>
            <a:off x="7315200" y="3569040"/>
            <a:ext cx="4647960" cy="145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999"/>
              </a:lnSpc>
              <a:buNone/>
              <a:tabLst>
                <a:tab algn="l" pos="0"/>
              </a:tabLst>
            </a:pPr>
            <a:r>
              <a:rPr b="1" lang="en-US" sz="2800" spc="-1" strike="noStrike">
                <a:solidFill>
                  <a:srgbClr val="00002e"/>
                </a:solidFill>
                <a:latin typeface="PT Sans"/>
                <a:ea typeface="PT Sans"/>
              </a:rPr>
              <a:t>Presented by: </a:t>
            </a:r>
            <a:endParaRPr b="0" lang="en-US" sz="2800" spc="-1" strike="noStrike">
              <a:latin typeface="Arial"/>
            </a:endParaRPr>
          </a:p>
          <a:p>
            <a:pPr algn="ctr">
              <a:lnSpc>
                <a:spcPts val="2999"/>
              </a:lnSpc>
              <a:buNone/>
              <a:tabLst>
                <a:tab algn="l" pos="0"/>
              </a:tabLst>
            </a:pPr>
            <a:endParaRPr b="0" lang="en-US" sz="900" spc="-1" strike="noStrike">
              <a:latin typeface="Arial"/>
            </a:endParaRPr>
          </a:p>
          <a:p>
            <a:pPr algn="ctr">
              <a:lnSpc>
                <a:spcPts val="2999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2e"/>
                </a:solidFill>
                <a:latin typeface="PT Sans"/>
                <a:ea typeface="PT Sans"/>
              </a:rPr>
              <a:t>Abdus Salam 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ts val="2999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PT Sans"/>
                <a:ea typeface="PT Sans"/>
              </a:rPr>
              <a:t>IT-21016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18" name="Text 2"/>
          <p:cNvSpPr/>
          <p:nvPr/>
        </p:nvSpPr>
        <p:spPr>
          <a:xfrm>
            <a:off x="6400800" y="5158800"/>
            <a:ext cx="777240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999"/>
              </a:lnSpc>
              <a:buNone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2e"/>
                </a:solidFill>
                <a:latin typeface="PT Sans"/>
                <a:ea typeface="PT Sans"/>
              </a:rPr>
              <a:t>Department of Information and Communication Technology</a:t>
            </a:r>
            <a:endParaRPr b="0" lang="en-US" sz="2100" spc="-1" strike="noStrike">
              <a:latin typeface="Arial"/>
            </a:endParaRPr>
          </a:p>
        </p:txBody>
      </p:sp>
      <p:sp>
        <p:nvSpPr>
          <p:cNvPr id="419" name="Text 3"/>
          <p:cNvSpPr/>
          <p:nvPr/>
        </p:nvSpPr>
        <p:spPr>
          <a:xfrm>
            <a:off x="6324120" y="5608080"/>
            <a:ext cx="74678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999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PT Sans"/>
                <a:ea typeface="PT Sans"/>
              </a:rPr>
              <a:t>Mawlana Bhashani Science &amp; Technology University,</a:t>
            </a:r>
            <a:endParaRPr b="0" lang="en-US" sz="2200" spc="-1" strike="noStrike">
              <a:latin typeface="Arial"/>
            </a:endParaRPr>
          </a:p>
          <a:p>
            <a:pPr algn="ctr">
              <a:lnSpc>
                <a:spcPts val="2999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2e"/>
                </a:solidFill>
                <a:latin typeface="PT Sans"/>
                <a:ea typeface="PT Sans"/>
              </a:rPr>
              <a:t>Santosh, Tangail-1902.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42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6171480" cy="8228880"/>
          </a:xfrm>
          <a:prstGeom prst="rect">
            <a:avLst/>
          </a:prstGeom>
          <a:ln w="0">
            <a:noFill/>
          </a:ln>
        </p:spPr>
      </p:pic>
      <p:pic>
        <p:nvPicPr>
          <p:cNvPr id="421" name="" descr=""/>
          <p:cNvPicPr/>
          <p:nvPr/>
        </p:nvPicPr>
        <p:blipFill>
          <a:blip r:embed="rId3"/>
          <a:stretch/>
        </p:blipFill>
        <p:spPr>
          <a:xfrm>
            <a:off x="12573000" y="7543800"/>
            <a:ext cx="2075760" cy="637560"/>
          </a:xfrm>
          <a:prstGeom prst="rect">
            <a:avLst/>
          </a:prstGeom>
          <a:ln w="0">
            <a:noFill/>
          </a:ln>
        </p:spPr>
      </p:pic>
      <p:sp>
        <p:nvSpPr>
          <p:cNvPr id="422" name=""/>
          <p:cNvSpPr/>
          <p:nvPr/>
        </p:nvSpPr>
        <p:spPr>
          <a:xfrm>
            <a:off x="6451560" y="1143000"/>
            <a:ext cx="8229600" cy="246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Infrared Communication</a:t>
            </a: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(Short-Range Wireless Technology)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Text 0"/>
          <p:cNvSpPr/>
          <p:nvPr/>
        </p:nvSpPr>
        <p:spPr>
          <a:xfrm>
            <a:off x="632520" y="496800"/>
            <a:ext cx="6948000" cy="5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15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Conclusion: The Enduring Role of IR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50" name="Shape 1"/>
          <p:cNvSpPr/>
          <p:nvPr/>
        </p:nvSpPr>
        <p:spPr>
          <a:xfrm>
            <a:off x="213480" y="1503000"/>
            <a:ext cx="7101720" cy="3526200"/>
          </a:xfrm>
          <a:prstGeom prst="roundRect">
            <a:avLst>
              <a:gd name="adj" fmla="val 8163"/>
            </a:avLst>
          </a:prstGeom>
          <a:solidFill>
            <a:srgbClr val="f3f3ff"/>
          </a:solidFill>
          <a:ln w="15240">
            <a:solidFill>
              <a:srgbClr val="2d4df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1" name="Shape 2"/>
          <p:cNvSpPr/>
          <p:nvPr/>
        </p:nvSpPr>
        <p:spPr>
          <a:xfrm>
            <a:off x="228600" y="1518120"/>
            <a:ext cx="6850080" cy="1096200"/>
          </a:xfrm>
          <a:prstGeom prst="roundRect">
            <a:avLst>
              <a:gd name="adj" fmla="val 24715"/>
            </a:avLst>
          </a:prstGeom>
          <a:solidFill>
            <a:srgbClr val="f3f3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2" name="Text 3"/>
          <p:cNvSpPr/>
          <p:nvPr/>
        </p:nvSpPr>
        <p:spPr>
          <a:xfrm>
            <a:off x="457200" y="1698840"/>
            <a:ext cx="2497320" cy="26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Core Strengths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3" name="Text 4"/>
          <p:cNvSpPr/>
          <p:nvPr/>
        </p:nvSpPr>
        <p:spPr>
          <a:xfrm>
            <a:off x="457200" y="2145240"/>
            <a:ext cx="644112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Secure, simple, and low-cost short-range communication.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54" name="Shape 5"/>
          <p:cNvSpPr/>
          <p:nvPr/>
        </p:nvSpPr>
        <p:spPr>
          <a:xfrm>
            <a:off x="213480" y="2615040"/>
            <a:ext cx="6865200" cy="1096200"/>
          </a:xfrm>
          <a:prstGeom prst="rect">
            <a:avLst/>
          </a:prstGeom>
          <a:solidFill>
            <a:srgbClr val="f3f3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5" name="Shape 6"/>
          <p:cNvSpPr/>
          <p:nvPr/>
        </p:nvSpPr>
        <p:spPr>
          <a:xfrm>
            <a:off x="647640" y="2615040"/>
            <a:ext cx="6431040" cy="22320"/>
          </a:xfrm>
          <a:prstGeom prst="roundRect">
            <a:avLst>
              <a:gd name="adj" fmla="val 1186056"/>
            </a:avLst>
          </a:prstGeom>
          <a:solidFill>
            <a:srgbClr val="1aa5f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6" name="Text 7"/>
          <p:cNvSpPr/>
          <p:nvPr/>
        </p:nvSpPr>
        <p:spPr>
          <a:xfrm>
            <a:off x="457200" y="2796120"/>
            <a:ext cx="2497320" cy="26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Best Use Cases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7" name="Text 8"/>
          <p:cNvSpPr/>
          <p:nvPr/>
        </p:nvSpPr>
        <p:spPr>
          <a:xfrm>
            <a:off x="457200" y="3242520"/>
            <a:ext cx="644112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Ideal for device control, sensor applications, and embedded systems.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58" name="Shape 9"/>
          <p:cNvSpPr/>
          <p:nvPr/>
        </p:nvSpPr>
        <p:spPr>
          <a:xfrm>
            <a:off x="213480" y="3712320"/>
            <a:ext cx="6865200" cy="1096200"/>
          </a:xfrm>
          <a:prstGeom prst="rect">
            <a:avLst/>
          </a:prstGeom>
          <a:solidFill>
            <a:srgbClr val="f3f3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9" name="Shape 10"/>
          <p:cNvSpPr/>
          <p:nvPr/>
        </p:nvSpPr>
        <p:spPr>
          <a:xfrm>
            <a:off x="647640" y="3712320"/>
            <a:ext cx="6431040" cy="22320"/>
          </a:xfrm>
          <a:prstGeom prst="roundRect">
            <a:avLst>
              <a:gd name="adj" fmla="val 0"/>
            </a:avLst>
          </a:prstGeom>
          <a:solidFill>
            <a:srgbClr val="f34c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0" name="Text 11"/>
          <p:cNvSpPr/>
          <p:nvPr/>
        </p:nvSpPr>
        <p:spPr>
          <a:xfrm>
            <a:off x="457200" y="3893040"/>
            <a:ext cx="2497320" cy="26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Modern Relevance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61" name="Text 12"/>
          <p:cNvSpPr/>
          <p:nvPr/>
        </p:nvSpPr>
        <p:spPr>
          <a:xfrm>
            <a:off x="457200" y="4339440"/>
            <a:ext cx="644112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Still vital in thermal imaging, robotics, and gesture control.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562" name="Image 0" descr="preencoded.png"/>
          <p:cNvPicPr/>
          <p:nvPr/>
        </p:nvPicPr>
        <p:blipFill>
          <a:blip r:embed="rId1"/>
          <a:stretch/>
        </p:blipFill>
        <p:spPr>
          <a:xfrm>
            <a:off x="7315200" y="1503000"/>
            <a:ext cx="7086240" cy="6569280"/>
          </a:xfrm>
          <a:prstGeom prst="rect">
            <a:avLst/>
          </a:prstGeom>
          <a:ln w="0">
            <a:noFill/>
          </a:ln>
        </p:spPr>
      </p:pic>
      <p:sp>
        <p:nvSpPr>
          <p:cNvPr id="563" name="Text 13"/>
          <p:cNvSpPr/>
          <p:nvPr/>
        </p:nvSpPr>
        <p:spPr>
          <a:xfrm>
            <a:off x="7543440" y="8276400"/>
            <a:ext cx="646128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2e"/>
                </a:solidFill>
                <a:latin typeface="PT Sans"/>
                <a:ea typeface="PT Sans"/>
              </a:rPr>
              <a:t>Invisible light continues to play a visible role in communication.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64" name=""/>
          <p:cNvSpPr/>
          <p:nvPr/>
        </p:nvSpPr>
        <p:spPr>
          <a:xfrm>
            <a:off x="457200" y="5186880"/>
            <a:ext cx="6098040" cy="29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50000"/>
              </a:lnSpc>
              <a:buNone/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Invisible light continues to play a visible role in communication.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4605560" cy="8229240"/>
          </a:xfrm>
          <a:prstGeom prst="rect">
            <a:avLst/>
          </a:prstGeom>
          <a:ln w="0">
            <a:noFill/>
          </a:ln>
        </p:spPr>
      </p:pic>
      <p:pic>
        <p:nvPicPr>
          <p:cNvPr id="566" name="" descr=""/>
          <p:cNvPicPr/>
          <p:nvPr/>
        </p:nvPicPr>
        <p:blipFill>
          <a:blip r:embed="rId2"/>
          <a:stretch/>
        </p:blipFill>
        <p:spPr>
          <a:xfrm>
            <a:off x="12573000" y="7543800"/>
            <a:ext cx="2032200" cy="63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Text 0"/>
          <p:cNvSpPr/>
          <p:nvPr/>
        </p:nvSpPr>
        <p:spPr>
          <a:xfrm>
            <a:off x="717120" y="563400"/>
            <a:ext cx="241056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 </a:t>
            </a:r>
            <a:endParaRPr b="0" lang="en-US" sz="1850" spc="-1" strike="noStrike">
              <a:latin typeface="Arial"/>
            </a:endParaRPr>
          </a:p>
        </p:txBody>
      </p:sp>
      <p:sp>
        <p:nvSpPr>
          <p:cNvPr id="424" name="Text 1"/>
          <p:cNvSpPr/>
          <p:nvPr/>
        </p:nvSpPr>
        <p:spPr>
          <a:xfrm>
            <a:off x="717120" y="1172160"/>
            <a:ext cx="9643680" cy="120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9451"/>
              </a:lnSpc>
              <a:buNone/>
              <a:tabLst>
                <a:tab algn="l" pos="0"/>
              </a:tabLst>
            </a:pPr>
            <a:r>
              <a:rPr b="0" lang="en-US" sz="75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What is Infrared?</a:t>
            </a:r>
            <a:endParaRPr b="0" lang="en-US" sz="7550" spc="-1" strike="noStrike">
              <a:latin typeface="Arial"/>
            </a:endParaRPr>
          </a:p>
        </p:txBody>
      </p:sp>
      <p:sp>
        <p:nvSpPr>
          <p:cNvPr id="425" name="Shape 2"/>
          <p:cNvSpPr/>
          <p:nvPr/>
        </p:nvSpPr>
        <p:spPr>
          <a:xfrm>
            <a:off x="496800" y="3120840"/>
            <a:ext cx="4075200" cy="1616760"/>
          </a:xfrm>
          <a:prstGeom prst="roundRect">
            <a:avLst>
              <a:gd name="adj" fmla="val 6784"/>
            </a:avLst>
          </a:prstGeom>
          <a:solidFill>
            <a:srgbClr val="f3f3ff">
              <a:alpha val="75000"/>
            </a:srgbClr>
          </a:solidFill>
          <a:ln w="22860">
            <a:solidFill>
              <a:srgbClr val="2d4df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Shape 3"/>
          <p:cNvSpPr/>
          <p:nvPr/>
        </p:nvSpPr>
        <p:spPr>
          <a:xfrm>
            <a:off x="626040" y="3120840"/>
            <a:ext cx="90720" cy="1616760"/>
          </a:xfrm>
          <a:prstGeom prst="roundRect">
            <a:avLst>
              <a:gd name="adj" fmla="val 336199"/>
            </a:avLst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Text 4"/>
          <p:cNvSpPr/>
          <p:nvPr/>
        </p:nvSpPr>
        <p:spPr>
          <a:xfrm>
            <a:off x="716760" y="3143520"/>
            <a:ext cx="319716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Electromagnetic Spectrum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28" name="Text 5"/>
          <p:cNvSpPr/>
          <p:nvPr/>
        </p:nvSpPr>
        <p:spPr>
          <a:xfrm>
            <a:off x="1013400" y="3649680"/>
            <a:ext cx="3231360" cy="65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51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Infrared means 'below red' with a wavelength of 700 nm to 1 mm.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9" name="Shape 6"/>
          <p:cNvSpPr/>
          <p:nvPr/>
        </p:nvSpPr>
        <p:spPr>
          <a:xfrm>
            <a:off x="4721040" y="2971800"/>
            <a:ext cx="3779280" cy="1884600"/>
          </a:xfrm>
          <a:prstGeom prst="roundRect">
            <a:avLst>
              <a:gd name="adj" fmla="val 6784"/>
            </a:avLst>
          </a:prstGeom>
          <a:solidFill>
            <a:srgbClr val="f3f3ff">
              <a:alpha val="75000"/>
            </a:srgbClr>
          </a:solidFill>
          <a:ln w="22860">
            <a:solidFill>
              <a:srgbClr val="018ce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Shape 7"/>
          <p:cNvSpPr/>
          <p:nvPr/>
        </p:nvSpPr>
        <p:spPr>
          <a:xfrm>
            <a:off x="4630320" y="2971800"/>
            <a:ext cx="90720" cy="1616760"/>
          </a:xfrm>
          <a:prstGeom prst="roundRect">
            <a:avLst>
              <a:gd name="adj" fmla="val 5905"/>
            </a:avLst>
          </a:prstGeom>
          <a:solidFill>
            <a:srgbClr val="018c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Text 8"/>
          <p:cNvSpPr/>
          <p:nvPr/>
        </p:nvSpPr>
        <p:spPr>
          <a:xfrm>
            <a:off x="4974840" y="3143520"/>
            <a:ext cx="247320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Communication Range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32" name="Text 9"/>
          <p:cNvSpPr/>
          <p:nvPr/>
        </p:nvSpPr>
        <p:spPr>
          <a:xfrm>
            <a:off x="4974840" y="3649680"/>
            <a:ext cx="3231360" cy="65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51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Used for short-range, line-of-sight communication, like TV remotes.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3" name="Shape 10"/>
          <p:cNvSpPr/>
          <p:nvPr/>
        </p:nvSpPr>
        <p:spPr>
          <a:xfrm>
            <a:off x="717120" y="5029200"/>
            <a:ext cx="3755520" cy="1944360"/>
          </a:xfrm>
          <a:prstGeom prst="roundRect">
            <a:avLst>
              <a:gd name="adj" fmla="val 5641"/>
            </a:avLst>
          </a:prstGeom>
          <a:solidFill>
            <a:srgbClr val="f3f3ff">
              <a:alpha val="75000"/>
            </a:srgbClr>
          </a:solidFill>
          <a:ln w="22860">
            <a:solidFill>
              <a:srgbClr val="da33b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Shape 11"/>
          <p:cNvSpPr/>
          <p:nvPr/>
        </p:nvSpPr>
        <p:spPr>
          <a:xfrm>
            <a:off x="626040" y="5029200"/>
            <a:ext cx="90720" cy="1944360"/>
          </a:xfrm>
          <a:prstGeom prst="roundRect">
            <a:avLst>
              <a:gd name="adj" fmla="val 336199"/>
            </a:avLst>
          </a:prstGeom>
          <a:solidFill>
            <a:srgbClr val="da33b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5" name="Text 12"/>
          <p:cNvSpPr/>
          <p:nvPr/>
        </p:nvSpPr>
        <p:spPr>
          <a:xfrm>
            <a:off x="914400" y="5185800"/>
            <a:ext cx="241056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Purpose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36" name="Text 13"/>
          <p:cNvSpPr/>
          <p:nvPr/>
        </p:nvSpPr>
        <p:spPr>
          <a:xfrm>
            <a:off x="1013400" y="5472000"/>
            <a:ext cx="3231360" cy="98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51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Developed as a low-cost, simple wireless alternative for device control.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37" name="Image 0" descr="preencoded.png"/>
          <p:cNvPicPr/>
          <p:nvPr/>
        </p:nvPicPr>
        <p:blipFill>
          <a:blip r:embed="rId1"/>
          <a:stretch/>
        </p:blipFill>
        <p:spPr>
          <a:xfrm>
            <a:off x="8915400" y="2663640"/>
            <a:ext cx="5687640" cy="5565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5680" cy="8228880"/>
          </a:xfrm>
          <a:prstGeom prst="rect">
            <a:avLst/>
          </a:prstGeom>
          <a:ln w="0">
            <a:noFill/>
          </a:ln>
        </p:spPr>
      </p:pic>
      <p:sp>
        <p:nvSpPr>
          <p:cNvPr id="439" name="Text 0"/>
          <p:cNvSpPr/>
          <p:nvPr/>
        </p:nvSpPr>
        <p:spPr>
          <a:xfrm>
            <a:off x="754560" y="731520"/>
            <a:ext cx="7634160" cy="126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949"/>
              </a:lnSpc>
              <a:buNone/>
              <a:tabLst>
                <a:tab algn="l" pos="0"/>
              </a:tabLst>
            </a:pPr>
            <a:r>
              <a:rPr b="0" lang="en-US" sz="40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The Basic Principle of IR Communication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440" name="Image 1" descr="preencoded.png"/>
          <p:cNvPicPr/>
          <p:nvPr/>
        </p:nvPicPr>
        <p:blipFill>
          <a:blip r:embed="rId2"/>
          <a:stretch/>
        </p:blipFill>
        <p:spPr>
          <a:xfrm>
            <a:off x="754560" y="2323080"/>
            <a:ext cx="1077480" cy="1293120"/>
          </a:xfrm>
          <a:prstGeom prst="rect">
            <a:avLst/>
          </a:prstGeom>
          <a:ln w="0">
            <a:noFill/>
          </a:ln>
        </p:spPr>
      </p:pic>
      <p:sp>
        <p:nvSpPr>
          <p:cNvPr id="441" name="Text 1"/>
          <p:cNvSpPr/>
          <p:nvPr/>
        </p:nvSpPr>
        <p:spPr>
          <a:xfrm>
            <a:off x="2048400" y="2538720"/>
            <a:ext cx="2535840" cy="31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Light Waves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42" name="Text 2"/>
          <p:cNvSpPr/>
          <p:nvPr/>
        </p:nvSpPr>
        <p:spPr>
          <a:xfrm>
            <a:off x="2048400" y="2985120"/>
            <a:ext cx="634032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Communication occurs through invisible infrared light waves.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43" name="Image 2" descr="preencoded.png"/>
          <p:cNvPicPr/>
          <p:nvPr/>
        </p:nvPicPr>
        <p:blipFill>
          <a:blip r:embed="rId3"/>
          <a:stretch/>
        </p:blipFill>
        <p:spPr>
          <a:xfrm>
            <a:off x="754560" y="3616920"/>
            <a:ext cx="1077480" cy="1293120"/>
          </a:xfrm>
          <a:prstGeom prst="rect">
            <a:avLst/>
          </a:prstGeom>
          <a:ln w="0">
            <a:noFill/>
          </a:ln>
        </p:spPr>
      </p:pic>
      <p:sp>
        <p:nvSpPr>
          <p:cNvPr id="444" name="Text 3"/>
          <p:cNvSpPr/>
          <p:nvPr/>
        </p:nvSpPr>
        <p:spPr>
          <a:xfrm>
            <a:off x="2048400" y="3832560"/>
            <a:ext cx="2535840" cy="31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Transmitter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45" name="Text 4"/>
          <p:cNvSpPr/>
          <p:nvPr/>
        </p:nvSpPr>
        <p:spPr>
          <a:xfrm>
            <a:off x="2048400" y="4278960"/>
            <a:ext cx="634032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An Infrared LED sends the signal.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46" name="Image 3" descr="preencoded.png"/>
          <p:cNvPicPr/>
          <p:nvPr/>
        </p:nvPicPr>
        <p:blipFill>
          <a:blip r:embed="rId4"/>
          <a:stretch/>
        </p:blipFill>
        <p:spPr>
          <a:xfrm>
            <a:off x="754560" y="4910760"/>
            <a:ext cx="1077480" cy="1293120"/>
          </a:xfrm>
          <a:prstGeom prst="rect">
            <a:avLst/>
          </a:prstGeom>
          <a:ln w="0">
            <a:noFill/>
          </a:ln>
        </p:spPr>
      </p:pic>
      <p:sp>
        <p:nvSpPr>
          <p:cNvPr id="447" name="Text 5"/>
          <p:cNvSpPr/>
          <p:nvPr/>
        </p:nvSpPr>
        <p:spPr>
          <a:xfrm>
            <a:off x="2048400" y="5126400"/>
            <a:ext cx="2535840" cy="31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Receiver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48" name="Text 6"/>
          <p:cNvSpPr/>
          <p:nvPr/>
        </p:nvSpPr>
        <p:spPr>
          <a:xfrm>
            <a:off x="2048400" y="5572440"/>
            <a:ext cx="634032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A photo-diode or phototransistor detects the signal.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49" name="Image 4" descr="preencoded.png"/>
          <p:cNvPicPr/>
          <p:nvPr/>
        </p:nvPicPr>
        <p:blipFill>
          <a:blip r:embed="rId5"/>
          <a:stretch/>
        </p:blipFill>
        <p:spPr>
          <a:xfrm>
            <a:off x="754560" y="6204240"/>
            <a:ext cx="1077480" cy="1293120"/>
          </a:xfrm>
          <a:prstGeom prst="rect">
            <a:avLst/>
          </a:prstGeom>
          <a:ln w="0">
            <a:noFill/>
          </a:ln>
        </p:spPr>
      </p:pic>
      <p:sp>
        <p:nvSpPr>
          <p:cNvPr id="450" name="Text 7"/>
          <p:cNvSpPr/>
          <p:nvPr/>
        </p:nvSpPr>
        <p:spPr>
          <a:xfrm>
            <a:off x="2048400" y="6419880"/>
            <a:ext cx="2535840" cy="31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Data Transmission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51" name="Text 8"/>
          <p:cNvSpPr/>
          <p:nvPr/>
        </p:nvSpPr>
        <p:spPr>
          <a:xfrm>
            <a:off x="2048400" y="6866280"/>
            <a:ext cx="634032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Data is sent as light pulses representing binary data.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Text 0"/>
          <p:cNvSpPr/>
          <p:nvPr/>
        </p:nvSpPr>
        <p:spPr>
          <a:xfrm>
            <a:off x="774720" y="608760"/>
            <a:ext cx="2603160" cy="32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buNone/>
              <a:tabLst>
                <a:tab algn="l" pos="0"/>
              </a:tabLst>
            </a:pPr>
            <a:r>
              <a:rPr b="0" lang="en-US" sz="20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 </a:t>
            </a:r>
            <a:endParaRPr b="0" lang="en-US" sz="2050" spc="-1" strike="noStrike">
              <a:latin typeface="Arial"/>
            </a:endParaRPr>
          </a:p>
        </p:txBody>
      </p:sp>
      <p:sp>
        <p:nvSpPr>
          <p:cNvPr id="453" name="Text 1"/>
          <p:cNvSpPr/>
          <p:nvPr/>
        </p:nvSpPr>
        <p:spPr>
          <a:xfrm>
            <a:off x="774720" y="1022400"/>
            <a:ext cx="9356760" cy="65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1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Three Types of Infrared Communication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54" name="Text 2"/>
          <p:cNvSpPr/>
          <p:nvPr/>
        </p:nvSpPr>
        <p:spPr>
          <a:xfrm>
            <a:off x="774720" y="6402600"/>
            <a:ext cx="3124080" cy="38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05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Point-to-Point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455" name="Text 3"/>
          <p:cNvSpPr/>
          <p:nvPr/>
        </p:nvSpPr>
        <p:spPr>
          <a:xfrm>
            <a:off x="774720" y="6926040"/>
            <a:ext cx="4175280" cy="70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Direct, line-of-sight communication between two devices (e.g., remote and TV).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56" name="Text 4"/>
          <p:cNvSpPr/>
          <p:nvPr/>
        </p:nvSpPr>
        <p:spPr>
          <a:xfrm>
            <a:off x="5227200" y="6402600"/>
            <a:ext cx="3124080" cy="38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05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Diffuse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457" name="Text 5"/>
          <p:cNvSpPr/>
          <p:nvPr/>
        </p:nvSpPr>
        <p:spPr>
          <a:xfrm>
            <a:off x="5227200" y="6926040"/>
            <a:ext cx="4175280" cy="70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Signals are reflected from walls or ceilings to reach the receiver.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58" name="Text 6"/>
          <p:cNvSpPr/>
          <p:nvPr/>
        </p:nvSpPr>
        <p:spPr>
          <a:xfrm>
            <a:off x="9679680" y="6402600"/>
            <a:ext cx="3124080" cy="38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05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Ir-DA Standard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459" name="Text 7"/>
          <p:cNvSpPr/>
          <p:nvPr/>
        </p:nvSpPr>
        <p:spPr>
          <a:xfrm>
            <a:off x="9679680" y="6926040"/>
            <a:ext cx="4175280" cy="106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High-speed data exchange protocol (older technology) for devices like laptops or phones.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60" name="" descr=""/>
          <p:cNvPicPr/>
          <p:nvPr/>
        </p:nvPicPr>
        <p:blipFill>
          <a:blip r:embed="rId1"/>
          <a:stretch/>
        </p:blipFill>
        <p:spPr>
          <a:xfrm>
            <a:off x="685800" y="1828800"/>
            <a:ext cx="12801240" cy="3885840"/>
          </a:xfrm>
          <a:prstGeom prst="rect">
            <a:avLst/>
          </a:prstGeom>
          <a:ln w="0">
            <a:noFill/>
          </a:ln>
        </p:spPr>
      </p:pic>
      <p:pic>
        <p:nvPicPr>
          <p:cNvPr id="461" name="" descr=""/>
          <p:cNvPicPr/>
          <p:nvPr/>
        </p:nvPicPr>
        <p:blipFill>
          <a:blip r:embed="rId2"/>
          <a:stretch/>
        </p:blipFill>
        <p:spPr>
          <a:xfrm>
            <a:off x="12801600" y="7772400"/>
            <a:ext cx="1828440" cy="456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29680" cy="2991600"/>
          </a:xfrm>
          <a:prstGeom prst="rect">
            <a:avLst/>
          </a:prstGeom>
          <a:ln w="0">
            <a:noFill/>
          </a:ln>
        </p:spPr>
      </p:pic>
      <p:sp>
        <p:nvSpPr>
          <p:cNvPr id="463" name="Text 0"/>
          <p:cNvSpPr/>
          <p:nvPr/>
        </p:nvSpPr>
        <p:spPr>
          <a:xfrm>
            <a:off x="837720" y="3844440"/>
            <a:ext cx="9317520" cy="70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499"/>
              </a:lnSpc>
              <a:buNone/>
              <a:tabLst>
                <a:tab algn="l" pos="0"/>
              </a:tabLst>
            </a:pPr>
            <a:r>
              <a:rPr b="0" lang="en-US" sz="48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Key Characteristics of IR Technology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64" name="Text 1"/>
          <p:cNvSpPr/>
          <p:nvPr/>
        </p:nvSpPr>
        <p:spPr>
          <a:xfrm>
            <a:off x="837720" y="5027040"/>
            <a:ext cx="3013560" cy="78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6199"/>
              </a:lnSpc>
              <a:buNone/>
              <a:tabLst>
                <a:tab algn="l" pos="0"/>
              </a:tabLst>
            </a:pPr>
            <a:r>
              <a:rPr b="0" lang="en-US" sz="6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1-5m</a:t>
            </a:r>
            <a:endParaRPr b="0" lang="en-US" sz="6200" spc="-1" strike="noStrike">
              <a:latin typeface="Arial"/>
            </a:endParaRPr>
          </a:p>
        </p:txBody>
      </p:sp>
      <p:sp>
        <p:nvSpPr>
          <p:cNvPr id="465" name="Text 2"/>
          <p:cNvSpPr/>
          <p:nvPr/>
        </p:nvSpPr>
        <p:spPr>
          <a:xfrm>
            <a:off x="936720" y="6116040"/>
            <a:ext cx="281556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Range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66" name="Text 3"/>
          <p:cNvSpPr/>
          <p:nvPr/>
        </p:nvSpPr>
        <p:spPr>
          <a:xfrm>
            <a:off x="837720" y="6611400"/>
            <a:ext cx="3013560" cy="76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2999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2e"/>
                </a:solidFill>
                <a:latin typeface="PT Sans"/>
                <a:ea typeface="PT Sans"/>
              </a:rPr>
              <a:t>Short communication distance.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67" name="Text 4"/>
          <p:cNvSpPr/>
          <p:nvPr/>
        </p:nvSpPr>
        <p:spPr>
          <a:xfrm>
            <a:off x="4151160" y="5027040"/>
            <a:ext cx="3013560" cy="78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6199"/>
              </a:lnSpc>
              <a:buNone/>
              <a:tabLst>
                <a:tab algn="l" pos="0"/>
              </a:tabLst>
            </a:pPr>
            <a:r>
              <a:rPr b="0" lang="en-US" sz="6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16 Mbps</a:t>
            </a:r>
            <a:endParaRPr b="0" lang="en-US" sz="6200" spc="-1" strike="noStrike">
              <a:latin typeface="Arial"/>
            </a:endParaRPr>
          </a:p>
        </p:txBody>
      </p:sp>
      <p:sp>
        <p:nvSpPr>
          <p:cNvPr id="468" name="Text 5"/>
          <p:cNvSpPr/>
          <p:nvPr/>
        </p:nvSpPr>
        <p:spPr>
          <a:xfrm>
            <a:off x="4250160" y="6116040"/>
            <a:ext cx="281556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Data Rate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69" name="Text 6"/>
          <p:cNvSpPr/>
          <p:nvPr/>
        </p:nvSpPr>
        <p:spPr>
          <a:xfrm>
            <a:off x="4151160" y="6611400"/>
            <a:ext cx="3013560" cy="76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2999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2e"/>
                </a:solidFill>
                <a:latin typeface="PT Sans"/>
                <a:ea typeface="PT Sans"/>
              </a:rPr>
              <a:t>Maximum speed under the IrDA standard.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70" name="Text 7"/>
          <p:cNvSpPr/>
          <p:nvPr/>
        </p:nvSpPr>
        <p:spPr>
          <a:xfrm>
            <a:off x="7464600" y="5027040"/>
            <a:ext cx="3013560" cy="78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6199"/>
              </a:lnSpc>
              <a:buNone/>
              <a:tabLst>
                <a:tab algn="l" pos="0"/>
              </a:tabLst>
            </a:pPr>
            <a:r>
              <a:rPr b="0" lang="en-US" sz="6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Low</a:t>
            </a:r>
            <a:endParaRPr b="0" lang="en-US" sz="6200" spc="-1" strike="noStrike">
              <a:latin typeface="Arial"/>
            </a:endParaRPr>
          </a:p>
        </p:txBody>
      </p:sp>
      <p:sp>
        <p:nvSpPr>
          <p:cNvPr id="471" name="Text 8"/>
          <p:cNvSpPr/>
          <p:nvPr/>
        </p:nvSpPr>
        <p:spPr>
          <a:xfrm>
            <a:off x="7563960" y="6116040"/>
            <a:ext cx="281556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Power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72" name="Text 9"/>
          <p:cNvSpPr/>
          <p:nvPr/>
        </p:nvSpPr>
        <p:spPr>
          <a:xfrm>
            <a:off x="7464600" y="6611400"/>
            <a:ext cx="3013560" cy="76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2999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2e"/>
                </a:solidFill>
                <a:latin typeface="PT Sans"/>
                <a:ea typeface="PT Sans"/>
              </a:rPr>
              <a:t>Low power consumption, making it battery friendly.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73" name="Text 10"/>
          <p:cNvSpPr/>
          <p:nvPr/>
        </p:nvSpPr>
        <p:spPr>
          <a:xfrm>
            <a:off x="10778400" y="5027040"/>
            <a:ext cx="3013560" cy="78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6199"/>
              </a:lnSpc>
              <a:buNone/>
              <a:tabLst>
                <a:tab algn="l" pos="0"/>
              </a:tabLst>
            </a:pPr>
            <a:r>
              <a:rPr b="0" lang="en-US" sz="6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High</a:t>
            </a:r>
            <a:endParaRPr b="0" lang="en-US" sz="6200" spc="-1" strike="noStrike">
              <a:latin typeface="Arial"/>
            </a:endParaRPr>
          </a:p>
        </p:txBody>
      </p:sp>
      <p:sp>
        <p:nvSpPr>
          <p:cNvPr id="474" name="Text 11"/>
          <p:cNvSpPr/>
          <p:nvPr/>
        </p:nvSpPr>
        <p:spPr>
          <a:xfrm>
            <a:off x="10877400" y="6116040"/>
            <a:ext cx="281556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Directionality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75" name="Text 12"/>
          <p:cNvSpPr/>
          <p:nvPr/>
        </p:nvSpPr>
        <p:spPr>
          <a:xfrm>
            <a:off x="10972800" y="6629400"/>
            <a:ext cx="301356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999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2e"/>
                </a:solidFill>
                <a:latin typeface="PT Sans"/>
                <a:ea typeface="PT Sans"/>
              </a:rPr>
              <a:t>Requires a clear line-of-sight.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476" name="" descr=""/>
          <p:cNvPicPr/>
          <p:nvPr/>
        </p:nvPicPr>
        <p:blipFill>
          <a:blip r:embed="rId2"/>
          <a:stretch/>
        </p:blipFill>
        <p:spPr>
          <a:xfrm>
            <a:off x="1600200" y="38520"/>
            <a:ext cx="10743840" cy="3618720"/>
          </a:xfrm>
          <a:prstGeom prst="rect">
            <a:avLst/>
          </a:prstGeom>
          <a:ln w="0">
            <a:noFill/>
          </a:ln>
        </p:spPr>
      </p:pic>
      <p:pic>
        <p:nvPicPr>
          <p:cNvPr id="477" name="" descr=""/>
          <p:cNvPicPr/>
          <p:nvPr/>
        </p:nvPicPr>
        <p:blipFill>
          <a:blip r:embed="rId3"/>
          <a:stretch/>
        </p:blipFill>
        <p:spPr>
          <a:xfrm>
            <a:off x="12573000" y="7543800"/>
            <a:ext cx="2057040" cy="63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Text 0"/>
          <p:cNvSpPr/>
          <p:nvPr/>
        </p:nvSpPr>
        <p:spPr>
          <a:xfrm>
            <a:off x="496080" y="389880"/>
            <a:ext cx="1667520" cy="20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599"/>
              </a:lnSpc>
              <a:buNone/>
              <a:tabLst>
                <a:tab algn="l" pos="0"/>
              </a:tabLst>
            </a:pPr>
            <a:r>
              <a:rPr b="0" lang="en-US" sz="13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 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479" name="Text 1"/>
          <p:cNvSpPr/>
          <p:nvPr/>
        </p:nvSpPr>
        <p:spPr>
          <a:xfrm>
            <a:off x="496080" y="655200"/>
            <a:ext cx="595656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251"/>
              </a:lnSpc>
              <a:buNone/>
              <a:tabLst>
                <a:tab algn="l" pos="0"/>
              </a:tabLst>
            </a:pPr>
            <a:r>
              <a:rPr b="0" lang="en-US" sz="36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Advantages: Why IR Remains Relevant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480" name="Shape 2"/>
          <p:cNvSpPr/>
          <p:nvPr/>
        </p:nvSpPr>
        <p:spPr>
          <a:xfrm>
            <a:off x="496080" y="1443960"/>
            <a:ext cx="6645240" cy="1456920"/>
          </a:xfrm>
          <a:prstGeom prst="roundRect">
            <a:avLst>
              <a:gd name="adj" fmla="val 14591"/>
            </a:avLst>
          </a:prstGeom>
          <a:solidFill>
            <a:srgbClr val="f3f3ff"/>
          </a:solidFill>
          <a:ln w="15240">
            <a:solidFill>
              <a:srgbClr val="2d4df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1" name="Shape 3"/>
          <p:cNvSpPr/>
          <p:nvPr/>
        </p:nvSpPr>
        <p:spPr>
          <a:xfrm>
            <a:off x="653040" y="1600920"/>
            <a:ext cx="424440" cy="424440"/>
          </a:xfrm>
          <a:prstGeom prst="roundRect">
            <a:avLst>
              <a:gd name="adj" fmla="val 21498422"/>
            </a:avLst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2" name="Text 4"/>
          <p:cNvSpPr/>
          <p:nvPr/>
        </p:nvSpPr>
        <p:spPr>
          <a:xfrm>
            <a:off x="653040" y="2167920"/>
            <a:ext cx="1667520" cy="20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599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Low Cost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83" name="Text 5"/>
          <p:cNvSpPr/>
          <p:nvPr/>
        </p:nvSpPr>
        <p:spPr>
          <a:xfrm>
            <a:off x="653040" y="2518200"/>
            <a:ext cx="6331320" cy="22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Easy and inexpensive to implement in devices.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4" name="Shape 6"/>
          <p:cNvSpPr/>
          <p:nvPr/>
        </p:nvSpPr>
        <p:spPr>
          <a:xfrm>
            <a:off x="496080" y="3043440"/>
            <a:ext cx="6645240" cy="1456920"/>
          </a:xfrm>
          <a:prstGeom prst="roundRect">
            <a:avLst>
              <a:gd name="adj" fmla="val 14591"/>
            </a:avLst>
          </a:prstGeom>
          <a:solidFill>
            <a:srgbClr val="f3f3ff"/>
          </a:solidFill>
          <a:ln w="15240">
            <a:solidFill>
              <a:srgbClr val="018ce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Shape 7"/>
          <p:cNvSpPr/>
          <p:nvPr/>
        </p:nvSpPr>
        <p:spPr>
          <a:xfrm>
            <a:off x="653040" y="3200400"/>
            <a:ext cx="424440" cy="424440"/>
          </a:xfrm>
          <a:prstGeom prst="roundRect">
            <a:avLst>
              <a:gd name="adj" fmla="val 21498422"/>
            </a:avLst>
          </a:prstGeom>
          <a:solidFill>
            <a:srgbClr val="018c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6" name="Text 8"/>
          <p:cNvSpPr/>
          <p:nvPr/>
        </p:nvSpPr>
        <p:spPr>
          <a:xfrm>
            <a:off x="653040" y="3767400"/>
            <a:ext cx="1667520" cy="20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599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High Security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87" name="Text 9"/>
          <p:cNvSpPr/>
          <p:nvPr/>
        </p:nvSpPr>
        <p:spPr>
          <a:xfrm>
            <a:off x="653040" y="4117680"/>
            <a:ext cx="6331320" cy="22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Cannot penetrate walls, limiting eavesdropping.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8" name="Shape 10"/>
          <p:cNvSpPr/>
          <p:nvPr/>
        </p:nvSpPr>
        <p:spPr>
          <a:xfrm>
            <a:off x="496080" y="4642920"/>
            <a:ext cx="6645240" cy="1456920"/>
          </a:xfrm>
          <a:prstGeom prst="roundRect">
            <a:avLst>
              <a:gd name="adj" fmla="val 14591"/>
            </a:avLst>
          </a:prstGeom>
          <a:solidFill>
            <a:srgbClr val="f3f3ff"/>
          </a:solidFill>
          <a:ln w="15240">
            <a:solidFill>
              <a:srgbClr val="da33b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9" name="Shape 11"/>
          <p:cNvSpPr/>
          <p:nvPr/>
        </p:nvSpPr>
        <p:spPr>
          <a:xfrm>
            <a:off x="653040" y="4799880"/>
            <a:ext cx="424440" cy="424440"/>
          </a:xfrm>
          <a:prstGeom prst="roundRect">
            <a:avLst>
              <a:gd name="adj" fmla="val 21498422"/>
            </a:avLst>
          </a:prstGeom>
          <a:solidFill>
            <a:srgbClr val="da33b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0" name="Text 12"/>
          <p:cNvSpPr/>
          <p:nvPr/>
        </p:nvSpPr>
        <p:spPr>
          <a:xfrm>
            <a:off x="653040" y="5366880"/>
            <a:ext cx="1667520" cy="20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599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Low Power Usage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91" name="Text 13"/>
          <p:cNvSpPr/>
          <p:nvPr/>
        </p:nvSpPr>
        <p:spPr>
          <a:xfrm>
            <a:off x="653040" y="5717160"/>
            <a:ext cx="6331320" cy="22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Efficient and friendly for battery-operated devices.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92" name="Shape 14"/>
          <p:cNvSpPr/>
          <p:nvPr/>
        </p:nvSpPr>
        <p:spPr>
          <a:xfrm>
            <a:off x="496080" y="6242400"/>
            <a:ext cx="6645240" cy="1456920"/>
          </a:xfrm>
          <a:prstGeom prst="roundRect">
            <a:avLst>
              <a:gd name="adj" fmla="val 14591"/>
            </a:avLst>
          </a:prstGeom>
          <a:solidFill>
            <a:srgbClr val="f3f3ff"/>
          </a:solidFill>
          <a:ln w="15240">
            <a:solidFill>
              <a:srgbClr val="2d4df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Shape 15"/>
          <p:cNvSpPr/>
          <p:nvPr/>
        </p:nvSpPr>
        <p:spPr>
          <a:xfrm>
            <a:off x="653040" y="6399360"/>
            <a:ext cx="424440" cy="424440"/>
          </a:xfrm>
          <a:prstGeom prst="roundRect">
            <a:avLst>
              <a:gd name="adj" fmla="val 21498422"/>
            </a:avLst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4" name="Text 16"/>
          <p:cNvSpPr/>
          <p:nvPr/>
        </p:nvSpPr>
        <p:spPr>
          <a:xfrm>
            <a:off x="653040" y="6966360"/>
            <a:ext cx="1667520" cy="20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599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No Interference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95" name="Text 17"/>
          <p:cNvSpPr/>
          <p:nvPr/>
        </p:nvSpPr>
        <p:spPr>
          <a:xfrm>
            <a:off x="653040" y="7316640"/>
            <a:ext cx="6331320" cy="22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Free from radio signal interference.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96" name="Image 4" descr="preencoded.png"/>
          <p:cNvPicPr/>
          <p:nvPr/>
        </p:nvPicPr>
        <p:blipFill>
          <a:blip r:embed="rId1"/>
          <a:stretch/>
        </p:blipFill>
        <p:spPr>
          <a:xfrm>
            <a:off x="7495920" y="1443960"/>
            <a:ext cx="6445800" cy="6979320"/>
          </a:xfrm>
          <a:prstGeom prst="rect">
            <a:avLst/>
          </a:prstGeom>
          <a:ln w="0">
            <a:noFill/>
          </a:ln>
        </p:spPr>
      </p:pic>
      <p:pic>
        <p:nvPicPr>
          <p:cNvPr id="497" name="" descr=""/>
          <p:cNvPicPr/>
          <p:nvPr/>
        </p:nvPicPr>
        <p:blipFill>
          <a:blip r:embed="rId2"/>
          <a:stretch/>
        </p:blipFill>
        <p:spPr>
          <a:xfrm>
            <a:off x="13944600" y="6172200"/>
            <a:ext cx="685800" cy="2009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5680" cy="8236800"/>
          </a:xfrm>
          <a:prstGeom prst="rect">
            <a:avLst/>
          </a:prstGeom>
          <a:ln w="0">
            <a:noFill/>
          </a:ln>
        </p:spPr>
      </p:pic>
      <p:sp>
        <p:nvSpPr>
          <p:cNvPr id="499" name="Text 0"/>
          <p:cNvSpPr/>
          <p:nvPr/>
        </p:nvSpPr>
        <p:spPr>
          <a:xfrm>
            <a:off x="6085080" y="470520"/>
            <a:ext cx="5905080" cy="50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949"/>
              </a:lnSpc>
              <a:buNone/>
              <a:tabLst>
                <a:tab algn="l" pos="0"/>
              </a:tabLst>
            </a:pPr>
            <a:r>
              <a:rPr b="0" lang="en-US" sz="36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Disadvantages: Limitations of IR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500" name="Shape 1"/>
          <p:cNvSpPr/>
          <p:nvPr/>
        </p:nvSpPr>
        <p:spPr>
          <a:xfrm>
            <a:off x="6085080" y="1486800"/>
            <a:ext cx="7945920" cy="1248840"/>
          </a:xfrm>
          <a:prstGeom prst="roundRect">
            <a:avLst>
              <a:gd name="adj" fmla="val 8782"/>
            </a:avLst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Shape 2"/>
          <p:cNvSpPr/>
          <p:nvPr/>
        </p:nvSpPr>
        <p:spPr>
          <a:xfrm>
            <a:off x="6085080" y="1463760"/>
            <a:ext cx="7945920" cy="90720"/>
          </a:xfrm>
          <a:prstGeom prst="roundRect">
            <a:avLst>
              <a:gd name="adj" fmla="val 280656"/>
            </a:avLst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2" name="Shape 3"/>
          <p:cNvSpPr/>
          <p:nvPr/>
        </p:nvSpPr>
        <p:spPr>
          <a:xfrm>
            <a:off x="9801720" y="1230120"/>
            <a:ext cx="512280" cy="512280"/>
          </a:xfrm>
          <a:prstGeom prst="roundRect">
            <a:avLst>
              <a:gd name="adj" fmla="val 178190"/>
            </a:avLst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3" name="Text 4"/>
          <p:cNvSpPr/>
          <p:nvPr/>
        </p:nvSpPr>
        <p:spPr>
          <a:xfrm>
            <a:off x="6279120" y="1914480"/>
            <a:ext cx="2012040" cy="25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95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Short Range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04" name="Text 5"/>
          <p:cNvSpPr/>
          <p:nvPr/>
        </p:nvSpPr>
        <p:spPr>
          <a:xfrm>
            <a:off x="6279120" y="2268720"/>
            <a:ext cx="75582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14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Limited communication distance (1–5 meters).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5" name="Shape 6"/>
          <p:cNvSpPr/>
          <p:nvPr/>
        </p:nvSpPr>
        <p:spPr>
          <a:xfrm>
            <a:off x="6085080" y="3163680"/>
            <a:ext cx="7945920" cy="1248840"/>
          </a:xfrm>
          <a:prstGeom prst="roundRect">
            <a:avLst>
              <a:gd name="adj" fmla="val 8782"/>
            </a:avLst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6" name="Shape 7"/>
          <p:cNvSpPr/>
          <p:nvPr/>
        </p:nvSpPr>
        <p:spPr>
          <a:xfrm>
            <a:off x="6085080" y="3141000"/>
            <a:ext cx="7945920" cy="90720"/>
          </a:xfrm>
          <a:prstGeom prst="roundRect">
            <a:avLst>
              <a:gd name="adj" fmla="val 280656"/>
            </a:avLst>
          </a:prstGeom>
          <a:solidFill>
            <a:srgbClr val="018c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7" name="Shape 8"/>
          <p:cNvSpPr/>
          <p:nvPr/>
        </p:nvSpPr>
        <p:spPr>
          <a:xfrm>
            <a:off x="9801720" y="2907000"/>
            <a:ext cx="512280" cy="512280"/>
          </a:xfrm>
          <a:prstGeom prst="roundRect">
            <a:avLst>
              <a:gd name="adj" fmla="val 178190"/>
            </a:avLst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8" name="Text 9"/>
          <p:cNvSpPr/>
          <p:nvPr/>
        </p:nvSpPr>
        <p:spPr>
          <a:xfrm>
            <a:off x="6279120" y="3591360"/>
            <a:ext cx="2012040" cy="25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95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Line-of-Sight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09" name="Text 10"/>
          <p:cNvSpPr/>
          <p:nvPr/>
        </p:nvSpPr>
        <p:spPr>
          <a:xfrm>
            <a:off x="6279120" y="3945600"/>
            <a:ext cx="75582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14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Requires clear path; easily blocked by obstacles.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0" name="Shape 11"/>
          <p:cNvSpPr/>
          <p:nvPr/>
        </p:nvSpPr>
        <p:spPr>
          <a:xfrm>
            <a:off x="6085080" y="4840560"/>
            <a:ext cx="7945920" cy="1248840"/>
          </a:xfrm>
          <a:prstGeom prst="roundRect">
            <a:avLst>
              <a:gd name="adj" fmla="val 8782"/>
            </a:avLst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1" name="Shape 12"/>
          <p:cNvSpPr/>
          <p:nvPr/>
        </p:nvSpPr>
        <p:spPr>
          <a:xfrm>
            <a:off x="6085080" y="4817880"/>
            <a:ext cx="7945920" cy="90720"/>
          </a:xfrm>
          <a:prstGeom prst="roundRect">
            <a:avLst>
              <a:gd name="adj" fmla="val 280656"/>
            </a:avLst>
          </a:prstGeom>
          <a:solidFill>
            <a:srgbClr val="da33b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2" name="Shape 13"/>
          <p:cNvSpPr/>
          <p:nvPr/>
        </p:nvSpPr>
        <p:spPr>
          <a:xfrm>
            <a:off x="9801720" y="4584240"/>
            <a:ext cx="512280" cy="512280"/>
          </a:xfrm>
          <a:prstGeom prst="roundRect">
            <a:avLst>
              <a:gd name="adj" fmla="val 178190"/>
            </a:avLst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3" name="Text 14"/>
          <p:cNvSpPr/>
          <p:nvPr/>
        </p:nvSpPr>
        <p:spPr>
          <a:xfrm>
            <a:off x="6279120" y="5268240"/>
            <a:ext cx="2012040" cy="25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95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Light Sensitivity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14" name="Text 15"/>
          <p:cNvSpPr/>
          <p:nvPr/>
        </p:nvSpPr>
        <p:spPr>
          <a:xfrm>
            <a:off x="6279120" y="5622480"/>
            <a:ext cx="75582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14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Performance is affected by sunlight or bright indoor lights.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5" name="Shape 16"/>
          <p:cNvSpPr/>
          <p:nvPr/>
        </p:nvSpPr>
        <p:spPr>
          <a:xfrm>
            <a:off x="6085080" y="6517800"/>
            <a:ext cx="7945920" cy="1248840"/>
          </a:xfrm>
          <a:prstGeom prst="roundRect">
            <a:avLst>
              <a:gd name="adj" fmla="val 8782"/>
            </a:avLst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6" name="Shape 17"/>
          <p:cNvSpPr/>
          <p:nvPr/>
        </p:nvSpPr>
        <p:spPr>
          <a:xfrm>
            <a:off x="6085080" y="6494760"/>
            <a:ext cx="7945920" cy="90720"/>
          </a:xfrm>
          <a:prstGeom prst="roundRect">
            <a:avLst>
              <a:gd name="adj" fmla="val 280656"/>
            </a:avLst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Shape 18"/>
          <p:cNvSpPr/>
          <p:nvPr/>
        </p:nvSpPr>
        <p:spPr>
          <a:xfrm>
            <a:off x="9801720" y="6261120"/>
            <a:ext cx="512280" cy="512280"/>
          </a:xfrm>
          <a:prstGeom prst="roundRect">
            <a:avLst>
              <a:gd name="adj" fmla="val 178190"/>
            </a:avLst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8" name="Text 19"/>
          <p:cNvSpPr/>
          <p:nvPr/>
        </p:nvSpPr>
        <p:spPr>
          <a:xfrm>
            <a:off x="6279120" y="6945480"/>
            <a:ext cx="2012040" cy="25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95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Slower Data Rate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19" name="Text 20"/>
          <p:cNvSpPr/>
          <p:nvPr/>
        </p:nvSpPr>
        <p:spPr>
          <a:xfrm>
            <a:off x="6279120" y="7299720"/>
            <a:ext cx="75582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14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Slower compared to modern standards like Wi-Fi or Bluetooth.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520" name="" descr=""/>
          <p:cNvPicPr/>
          <p:nvPr/>
        </p:nvPicPr>
        <p:blipFill>
          <a:blip r:embed="rId2"/>
          <a:stretch/>
        </p:blipFill>
        <p:spPr>
          <a:xfrm>
            <a:off x="12573360" y="7543800"/>
            <a:ext cx="2057040" cy="63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Text 0"/>
          <p:cNvSpPr/>
          <p:nvPr/>
        </p:nvSpPr>
        <p:spPr>
          <a:xfrm>
            <a:off x="551520" y="433440"/>
            <a:ext cx="1853640" cy="23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800"/>
              </a:lnSpc>
              <a:buNone/>
              <a:tabLst>
                <a:tab algn="l" pos="0"/>
              </a:tabLst>
            </a:pPr>
            <a:r>
              <a:rPr b="0" lang="en-US" sz="14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 </a:t>
            </a:r>
            <a:endParaRPr b="0" lang="en-US" sz="1450" spc="-1" strike="noStrike">
              <a:latin typeface="Arial"/>
            </a:endParaRPr>
          </a:p>
        </p:txBody>
      </p:sp>
      <p:sp>
        <p:nvSpPr>
          <p:cNvPr id="522" name="Text 1"/>
          <p:cNvSpPr/>
          <p:nvPr/>
        </p:nvSpPr>
        <p:spPr>
          <a:xfrm>
            <a:off x="137160" y="685800"/>
            <a:ext cx="5348880" cy="46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651"/>
              </a:lnSpc>
              <a:buNone/>
              <a:tabLst>
                <a:tab algn="l" pos="0"/>
              </a:tabLst>
            </a:pPr>
            <a:r>
              <a:rPr b="0" lang="en-US" sz="4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Diverse Applications of Infrared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523" name="Text 2"/>
          <p:cNvSpPr/>
          <p:nvPr/>
        </p:nvSpPr>
        <p:spPr>
          <a:xfrm>
            <a:off x="551520" y="1428120"/>
            <a:ext cx="13393080" cy="62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95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PT Sans"/>
                <a:ea typeface="PT Sans"/>
              </a:rPr>
              <a:t>Infrared technology is used across various sectors, from consumer electronics to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PT Sans"/>
                <a:ea typeface="PT Sans"/>
              </a:rPr>
              <a:t>industrial systems.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24" name="Text 3"/>
          <p:cNvSpPr/>
          <p:nvPr/>
        </p:nvSpPr>
        <p:spPr>
          <a:xfrm>
            <a:off x="551520" y="2527200"/>
            <a:ext cx="1853640" cy="23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8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Device Control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525" name="Text 4"/>
          <p:cNvSpPr/>
          <p:nvPr/>
        </p:nvSpPr>
        <p:spPr>
          <a:xfrm>
            <a:off x="551520" y="2853720"/>
            <a:ext cx="8039880" cy="25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95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2e"/>
                </a:solidFill>
                <a:latin typeface="PT Sans"/>
                <a:ea typeface="PT Sans"/>
              </a:rPr>
              <a:t>TVs, AC units, and projectors.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526" name="Text 5"/>
          <p:cNvSpPr/>
          <p:nvPr/>
        </p:nvSpPr>
        <p:spPr>
          <a:xfrm>
            <a:off x="551520" y="4090680"/>
            <a:ext cx="1853640" cy="23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8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Sensing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527" name="Text 6"/>
          <p:cNvSpPr/>
          <p:nvPr/>
        </p:nvSpPr>
        <p:spPr>
          <a:xfrm>
            <a:off x="685800" y="4417200"/>
            <a:ext cx="7772040" cy="25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95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2e"/>
                </a:solidFill>
                <a:latin typeface="PT Sans"/>
                <a:ea typeface="PT Sans"/>
              </a:rPr>
              <a:t>Motion detectors and automatic doors.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528" name="Text 7"/>
          <p:cNvSpPr/>
          <p:nvPr/>
        </p:nvSpPr>
        <p:spPr>
          <a:xfrm>
            <a:off x="551520" y="5486400"/>
            <a:ext cx="1853640" cy="23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8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Security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529" name="Text 8"/>
          <p:cNvSpPr/>
          <p:nvPr/>
        </p:nvSpPr>
        <p:spPr>
          <a:xfrm>
            <a:off x="551520" y="5980680"/>
            <a:ext cx="8039880" cy="25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95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2e"/>
                </a:solidFill>
                <a:latin typeface="PT Sans"/>
                <a:ea typeface="PT Sans"/>
              </a:rPr>
              <a:t>Intrusion detection systems.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530" name="Text 9"/>
          <p:cNvSpPr/>
          <p:nvPr/>
        </p:nvSpPr>
        <p:spPr>
          <a:xfrm>
            <a:off x="502920" y="6629400"/>
            <a:ext cx="2011320" cy="23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8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Specialized Instruments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531" name="Text 10"/>
          <p:cNvSpPr/>
          <p:nvPr/>
        </p:nvSpPr>
        <p:spPr>
          <a:xfrm>
            <a:off x="571680" y="7086600"/>
            <a:ext cx="8039880" cy="25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95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2e"/>
                </a:solidFill>
                <a:latin typeface="PT Sans"/>
                <a:ea typeface="PT Sans"/>
              </a:rPr>
              <a:t>Industrial and medical equipment.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532" name="" descr=""/>
          <p:cNvPicPr/>
          <p:nvPr/>
        </p:nvPicPr>
        <p:blipFill>
          <a:blip r:embed="rId1"/>
          <a:stretch/>
        </p:blipFill>
        <p:spPr>
          <a:xfrm rot="13800">
            <a:off x="7074000" y="2270160"/>
            <a:ext cx="7543440" cy="5943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Text 0"/>
          <p:cNvSpPr/>
          <p:nvPr/>
        </p:nvSpPr>
        <p:spPr>
          <a:xfrm>
            <a:off x="726120" y="575280"/>
            <a:ext cx="8088840" cy="60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799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Case Study: The TV Remote Process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34" name="Shape 1"/>
          <p:cNvSpPr/>
          <p:nvPr/>
        </p:nvSpPr>
        <p:spPr>
          <a:xfrm>
            <a:off x="726120" y="1929960"/>
            <a:ext cx="6484680" cy="22320"/>
          </a:xfrm>
          <a:prstGeom prst="rect">
            <a:avLst/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5" name="Text 2"/>
          <p:cNvSpPr/>
          <p:nvPr/>
        </p:nvSpPr>
        <p:spPr>
          <a:xfrm>
            <a:off x="726120" y="2079360"/>
            <a:ext cx="2440080" cy="30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Button Press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36" name="Text 3"/>
          <p:cNvSpPr/>
          <p:nvPr/>
        </p:nvSpPr>
        <p:spPr>
          <a:xfrm>
            <a:off x="726120" y="2508840"/>
            <a:ext cx="648468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Circuit generates the corresponding binary code.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37" name="Shape 4"/>
          <p:cNvSpPr/>
          <p:nvPr/>
        </p:nvSpPr>
        <p:spPr>
          <a:xfrm>
            <a:off x="7418880" y="1929960"/>
            <a:ext cx="6484680" cy="22320"/>
          </a:xfrm>
          <a:prstGeom prst="rect">
            <a:avLst/>
          </a:prstGeom>
          <a:solidFill>
            <a:srgbClr val="018c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8" name="Text 5"/>
          <p:cNvSpPr/>
          <p:nvPr/>
        </p:nvSpPr>
        <p:spPr>
          <a:xfrm>
            <a:off x="7418880" y="2079360"/>
            <a:ext cx="2440080" cy="30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Signal Transmission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39" name="Text 6"/>
          <p:cNvSpPr/>
          <p:nvPr/>
        </p:nvSpPr>
        <p:spPr>
          <a:xfrm>
            <a:off x="7418880" y="2508840"/>
            <a:ext cx="648468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IR LED sends modulated light pulses.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40" name="Shape 7"/>
          <p:cNvSpPr/>
          <p:nvPr/>
        </p:nvSpPr>
        <p:spPr>
          <a:xfrm>
            <a:off x="726120" y="3533400"/>
            <a:ext cx="6484680" cy="22320"/>
          </a:xfrm>
          <a:prstGeom prst="rect">
            <a:avLst/>
          </a:prstGeom>
          <a:solidFill>
            <a:srgbClr val="da33b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1" name="Text 8"/>
          <p:cNvSpPr/>
          <p:nvPr/>
        </p:nvSpPr>
        <p:spPr>
          <a:xfrm>
            <a:off x="726120" y="3682800"/>
            <a:ext cx="2440080" cy="30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Signal Reception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42" name="Text 9"/>
          <p:cNvSpPr/>
          <p:nvPr/>
        </p:nvSpPr>
        <p:spPr>
          <a:xfrm>
            <a:off x="726120" y="4112280"/>
            <a:ext cx="648468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TV receiver detects and decodes the signal.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43" name="Shape 10"/>
          <p:cNvSpPr/>
          <p:nvPr/>
        </p:nvSpPr>
        <p:spPr>
          <a:xfrm>
            <a:off x="7418880" y="3533400"/>
            <a:ext cx="6484680" cy="22320"/>
          </a:xfrm>
          <a:prstGeom prst="rect">
            <a:avLst/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4" name="Text 11"/>
          <p:cNvSpPr/>
          <p:nvPr/>
        </p:nvSpPr>
        <p:spPr>
          <a:xfrm>
            <a:off x="7418880" y="3682800"/>
            <a:ext cx="2440080" cy="30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Action Performed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45" name="Text 12"/>
          <p:cNvSpPr/>
          <p:nvPr/>
        </p:nvSpPr>
        <p:spPr>
          <a:xfrm>
            <a:off x="7418880" y="4112280"/>
            <a:ext cx="648468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2e"/>
                </a:solidFill>
                <a:latin typeface="PT Sans"/>
                <a:ea typeface="PT Sans"/>
              </a:rPr>
              <a:t>TV executes the desired command (e.g., volume up).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546" name="Image 4" descr="preencoded.png"/>
          <p:cNvPicPr/>
          <p:nvPr/>
        </p:nvPicPr>
        <p:blipFill>
          <a:blip r:embed="rId1"/>
          <a:stretch/>
        </p:blipFill>
        <p:spPr>
          <a:xfrm>
            <a:off x="1744920" y="5054400"/>
            <a:ext cx="4655520" cy="2489040"/>
          </a:xfrm>
          <a:prstGeom prst="rect">
            <a:avLst/>
          </a:prstGeom>
          <a:ln w="0">
            <a:noFill/>
          </a:ln>
        </p:spPr>
      </p:pic>
      <p:pic>
        <p:nvPicPr>
          <p:cNvPr id="547" name="Image 5" descr="preencoded.png"/>
          <p:cNvPicPr/>
          <p:nvPr/>
        </p:nvPicPr>
        <p:blipFill>
          <a:blip r:embed="rId2"/>
          <a:stretch/>
        </p:blipFill>
        <p:spPr>
          <a:xfrm>
            <a:off x="7794000" y="5054400"/>
            <a:ext cx="5007240" cy="2489040"/>
          </a:xfrm>
          <a:prstGeom prst="rect">
            <a:avLst/>
          </a:prstGeom>
          <a:ln w="0">
            <a:noFill/>
          </a:ln>
        </p:spPr>
      </p:pic>
      <p:pic>
        <p:nvPicPr>
          <p:cNvPr id="548" name="" descr=""/>
          <p:cNvPicPr/>
          <p:nvPr/>
        </p:nvPicPr>
        <p:blipFill>
          <a:blip r:embed="rId3"/>
          <a:stretch/>
        </p:blipFill>
        <p:spPr>
          <a:xfrm>
            <a:off x="12801600" y="7543800"/>
            <a:ext cx="1828440" cy="63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2025-11-08T14:54:37Z</dcterms:created>
  <dc:creator/>
  <dc:description/>
  <dc:language>en-US</dc:language>
  <cp:lastModifiedBy/>
  <dcterms:modified xsi:type="dcterms:W3CDTF">2025-11-09T21:56:10Z</dcterms:modified>
  <cp:revision>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10</vt:i4>
  </property>
  <property fmtid="{D5CDD505-2E9C-101B-9397-08002B2CF9AE}" pid="3" name="PresentationFormat">
    <vt:lpwstr>On-screen Show (16:9)</vt:lpwstr>
  </property>
  <property fmtid="{D5CDD505-2E9C-101B-9397-08002B2CF9AE}" pid="4" name="Slides">
    <vt:i4>10</vt:i4>
  </property>
</Properties>
</file>